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57" r:id="rId4"/>
    <p:sldId id="281" r:id="rId5"/>
    <p:sldId id="282" r:id="rId6"/>
    <p:sldId id="283" r:id="rId7"/>
    <p:sldId id="284" r:id="rId8"/>
    <p:sldId id="285" r:id="rId9"/>
    <p:sldId id="286" r:id="rId10"/>
    <p:sldId id="265" r:id="rId11"/>
    <p:sldId id="279" r:id="rId12"/>
    <p:sldId id="269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EF91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CD743-CC8D-42D8-9F64-278DA30706D1}" type="datetimeFigureOut">
              <a:rPr lang="pt-BR" smtClean="0"/>
              <a:pPr/>
              <a:t>22/06/2020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1DD59-AA64-4A52-A1CF-D6F350D0BE2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49195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8EE53-26D8-4254-89EE-AE78CADEDB63}" type="datetime1">
              <a:rPr lang="pt-BR" smtClean="0"/>
              <a:pPr/>
              <a:t>22/06/2020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87654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D9A5-9CD0-4B0E-A430-EC74638C0E8F}" type="datetime1">
              <a:rPr lang="pt-BR" smtClean="0"/>
              <a:pPr/>
              <a:t>22/06/2020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06982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2CA8-8EDB-4507-82F9-F441B8B8035A}" type="datetime1">
              <a:rPr lang="pt-BR" smtClean="0"/>
              <a:pPr/>
              <a:t>22/06/2020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48013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DB36-1E8B-4D2E-823C-10F0578103F6}" type="datetime1">
              <a:rPr lang="pt-BR" smtClean="0"/>
              <a:pPr/>
              <a:t>22/06/2020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3902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1AF0-CD46-4E35-9DD7-E01BD7D38BF2}" type="datetime1">
              <a:rPr lang="pt-BR" smtClean="0"/>
              <a:pPr/>
              <a:t>22/06/2020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6162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7AE38-0BC9-4093-B5C6-5546E54893EA}" type="datetime1">
              <a:rPr lang="pt-BR" smtClean="0"/>
              <a:pPr/>
              <a:t>22/06/2020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674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B130-E102-4362-8831-AE14293D0259}" type="datetime1">
              <a:rPr lang="pt-BR" smtClean="0"/>
              <a:pPr/>
              <a:t>22/06/2020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5137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1D8E-C204-4C03-98A2-E8D6FA29547D}" type="datetime1">
              <a:rPr lang="pt-BR" smtClean="0"/>
              <a:pPr/>
              <a:t>22/06/2020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1958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B12A-3A0D-44AE-B5FA-3A30328C36A7}" type="datetime1">
              <a:rPr lang="pt-BR" smtClean="0"/>
              <a:pPr/>
              <a:t>22/06/2020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7745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14E7-3CF9-4556-9B05-D2B0871038E9}" type="datetime1">
              <a:rPr lang="pt-BR" smtClean="0"/>
              <a:pPr/>
              <a:t>22/06/2020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9847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40D8-615A-4EFE-812A-177F171E38A2}" type="datetime1">
              <a:rPr lang="pt-BR" smtClean="0"/>
              <a:pPr/>
              <a:t>22/06/2020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42481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2AE11-8215-4062-9879-B6C155416373}" type="datetime1">
              <a:rPr lang="pt-BR" smtClean="0"/>
              <a:pPr/>
              <a:t>22/06/2020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International Canoe Federation - PARACANOE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7434-9AB6-4969-B744-8B6D9D9DCFA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2853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mfatimafv12@gmai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2393008"/>
          </a:xfrm>
        </p:spPr>
        <p:txBody>
          <a:bodyPr>
            <a:noAutofit/>
          </a:bodyPr>
          <a:lstStyle/>
          <a:p>
            <a:pPr rtl="1"/>
            <a:r>
              <a:rPr lang="ar-SA" dirty="0"/>
              <a:t> </a:t>
            </a:r>
            <a:r>
              <a:rPr lang="ar-SA" b="1" dirty="0"/>
              <a:t>عملية تصنيف اللاعبين الرياضين</a:t>
            </a:r>
            <a:r>
              <a:rPr lang="en-US" b="1" dirty="0"/>
              <a:t/>
            </a:r>
            <a:br>
              <a:rPr lang="en-US" b="1" dirty="0"/>
            </a:br>
            <a:r>
              <a:rPr lang="ar-SA" b="1" u="sng" dirty="0"/>
              <a:t>باركانوي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en-US" b="1" dirty="0">
                <a:solidFill>
                  <a:schemeClr val="bg1">
                    <a:lumMod val="95000"/>
                  </a:schemeClr>
                </a:solidFill>
              </a:rPr>
            </a:br>
            <a:endParaRPr lang="pt-BR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95802" y="4653136"/>
            <a:ext cx="6948606" cy="146456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ar-SA" b="1" dirty="0" smtClean="0"/>
              <a:t>ماريا </a:t>
            </a:r>
            <a:r>
              <a:rPr lang="ar-SA" b="1" dirty="0"/>
              <a:t>دي فاطمة </a:t>
            </a:r>
            <a:endParaRPr lang="en-US" b="1" dirty="0"/>
          </a:p>
          <a:p>
            <a:r>
              <a:rPr lang="ar-SA" b="1" dirty="0"/>
              <a:t>مديرة </a:t>
            </a:r>
            <a:r>
              <a:rPr lang="ar-SA" b="1" dirty="0" smtClean="0"/>
              <a:t>التصنيف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36327B4-E42B-4467-8994-A64012873B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47098" y="2420888"/>
            <a:ext cx="3160773" cy="1733207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AF522FF-81CC-4556-BA9B-2189DB703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2271" y="6165304"/>
            <a:ext cx="2895600" cy="365125"/>
          </a:xfrm>
        </p:spPr>
        <p:txBody>
          <a:bodyPr/>
          <a:lstStyle/>
          <a:p>
            <a:r>
              <a:rPr lang="pt-BR" dirty="0" err="1"/>
              <a:t>International</a:t>
            </a:r>
            <a:r>
              <a:rPr lang="pt-BR" dirty="0"/>
              <a:t> </a:t>
            </a:r>
            <a:r>
              <a:rPr lang="pt-BR" dirty="0" err="1"/>
              <a:t>Canoe</a:t>
            </a:r>
            <a:r>
              <a:rPr lang="pt-BR" dirty="0"/>
              <a:t> </a:t>
            </a:r>
            <a:r>
              <a:rPr lang="pt-BR" dirty="0" err="1"/>
              <a:t>Federation</a:t>
            </a:r>
            <a:r>
              <a:rPr lang="pt-BR" dirty="0"/>
              <a:t> - PARACANOE</a:t>
            </a:r>
          </a:p>
        </p:txBody>
      </p:sp>
    </p:spTree>
    <p:extLst>
      <p:ext uri="{BB962C8B-B14F-4D97-AF65-F5344CB8AC3E}">
        <p14:creationId xmlns:p14="http://schemas.microsoft.com/office/powerpoint/2010/main" xmlns="" val="2635538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1" y="44624"/>
            <a:ext cx="9161901" cy="6741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55963F2F-89FA-410D-8867-C57AD011B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48251"/>
            <a:ext cx="2895600" cy="365125"/>
          </a:xfrm>
        </p:spPr>
        <p:txBody>
          <a:bodyPr/>
          <a:lstStyle/>
          <a:p>
            <a:r>
              <a:rPr lang="pt-BR" dirty="0" err="1"/>
              <a:t>International</a:t>
            </a:r>
            <a:r>
              <a:rPr lang="pt-BR" dirty="0"/>
              <a:t> </a:t>
            </a:r>
            <a:r>
              <a:rPr lang="pt-BR" dirty="0" err="1"/>
              <a:t>Canoe</a:t>
            </a:r>
            <a:r>
              <a:rPr lang="pt-BR" dirty="0"/>
              <a:t> </a:t>
            </a:r>
            <a:r>
              <a:rPr lang="pt-BR" dirty="0" err="1"/>
              <a:t>Federation</a:t>
            </a:r>
            <a:r>
              <a:rPr lang="pt-BR" dirty="0"/>
              <a:t> - PARACANOE</a:t>
            </a:r>
          </a:p>
        </p:txBody>
      </p:sp>
    </p:spTree>
    <p:extLst>
      <p:ext uri="{BB962C8B-B14F-4D97-AF65-F5344CB8AC3E}">
        <p14:creationId xmlns:p14="http://schemas.microsoft.com/office/powerpoint/2010/main" xmlns="" val="2424474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err="1">
                <a:solidFill>
                  <a:schemeClr val="accent1">
                    <a:lumMod val="75000"/>
                  </a:schemeClr>
                </a:solidFill>
              </a:rPr>
              <a:t>International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</a:rPr>
              <a:t>Canoe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</a:rPr>
              <a:t>Federation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 - PARACANOE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411760" y="332656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xmlns="" id="{EEB8935D-690E-47FA-B050-0EF3AA38E05E}"/>
              </a:ext>
            </a:extLst>
          </p:cNvPr>
          <p:cNvSpPr txBox="1">
            <a:spLocks/>
          </p:cNvSpPr>
          <p:nvPr/>
        </p:nvSpPr>
        <p:spPr>
          <a:xfrm>
            <a:off x="6248400" y="650193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>
                <a:solidFill>
                  <a:schemeClr val="bg1">
                    <a:lumMod val="65000"/>
                  </a:schemeClr>
                </a:solidFill>
              </a:rPr>
              <a:t>International Canoe Federation - PARACANOE</a:t>
            </a:r>
            <a:endParaRPr lang="pt-BR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7664" y="2636912"/>
            <a:ext cx="6552728" cy="2394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</a:rPr>
              <a:t>يمكن العثور على جميع القواعد في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</a:rPr>
              <a:t>تصنيف في الموقع التالي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ICF </a:t>
            </a:r>
            <a:r>
              <a:rPr lang="en-US" sz="2800" b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paracanoe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WWW.paralympic.org/classification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1471299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43708" y="4107477"/>
            <a:ext cx="525658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tx2">
                    <a:lumMod val="75000"/>
                  </a:schemeClr>
                </a:solidFill>
              </a:rPr>
              <a:t>Thank you!!</a:t>
            </a:r>
          </a:p>
          <a:p>
            <a:endParaRPr lang="en-US" dirty="0"/>
          </a:p>
          <a:p>
            <a:pPr algn="ctr"/>
            <a:r>
              <a:rPr lang="en-US" dirty="0" smtClean="0">
                <a:hlinkClick r:id="rId2"/>
              </a:rPr>
              <a:t>mfatimafv12@gmail.com</a:t>
            </a:r>
            <a:endParaRPr lang="en-US" dirty="0"/>
          </a:p>
          <a:p>
            <a:endParaRPr lang="en-US" dirty="0"/>
          </a:p>
          <a:p>
            <a:endParaRPr lang="pt-BR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7CC95D0-D0C0-40E6-A731-5B4075E40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10752DC-7CCA-4CCE-8AF7-5BEBAF7431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35696" y="972931"/>
            <a:ext cx="5169419" cy="283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8718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6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u="sng" dirty="0"/>
              <a:t>تاريخ بداية النشاط 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6EBDEEC8-5331-4055-AA3B-F7BDC4C7A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International Canoe Federation</a:t>
            </a:r>
          </a:p>
          <a:p>
            <a:r>
              <a:rPr lang="pt-BR" dirty="0"/>
              <a:t>PARACANOE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87590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/>
              <a:t>1948  </a:t>
            </a:r>
            <a:r>
              <a:rPr lang="ar-SA" dirty="0"/>
              <a:t>ألعاب ماندفيل</a:t>
            </a:r>
            <a:endParaRPr lang="en-US" dirty="0"/>
          </a:p>
          <a:p>
            <a:pPr marL="0" indent="0" algn="r">
              <a:buNone/>
            </a:pPr>
            <a:r>
              <a:rPr lang="ar-SA" dirty="0"/>
              <a:t> 1988 كوريا الجنوبية (سول )العاب بارولمبيك (العاب لزوي الاحتياجات الخاصة )</a:t>
            </a:r>
            <a:endParaRPr lang="en-US" dirty="0"/>
          </a:p>
          <a:p>
            <a:pPr marL="0" indent="0" algn="r">
              <a:buNone/>
            </a:pPr>
            <a:r>
              <a:rPr lang="ar-SA" dirty="0"/>
              <a:t>1992 العاب برشلونة</a:t>
            </a:r>
            <a:endParaRPr lang="en-US" dirty="0"/>
          </a:p>
          <a:p>
            <a:pPr marL="0" indent="0" algn="r">
              <a:buNone/>
            </a:pPr>
            <a:r>
              <a:rPr lang="ar-SA" dirty="0"/>
              <a:t>2003 استراتيجية تصنيف الاعبين</a:t>
            </a:r>
            <a:endParaRPr lang="en-US" dirty="0"/>
          </a:p>
          <a:p>
            <a:pPr marL="0" indent="0" algn="r">
              <a:buNone/>
            </a:pPr>
            <a:r>
              <a:rPr lang="ar-SA" dirty="0"/>
              <a:t>2007 قانون التصنيف الدولي للبراءات والمعايير الدولية</a:t>
            </a:r>
            <a:endParaRPr lang="en-US" dirty="0"/>
          </a:p>
          <a:p>
            <a:pPr marL="0" indent="0" algn="r">
              <a:buNone/>
            </a:pPr>
            <a:r>
              <a:rPr lang="ar-SA" dirty="0"/>
              <a:t>2015 تصنيف اللاعبين الرياضين للبراءات والمعايير الدولية </a:t>
            </a:r>
            <a:r>
              <a:rPr lang="en-CA" dirty="0" smtClean="0"/>
              <a:t>  </a:t>
            </a:r>
            <a:r>
              <a:rPr lang="ar-SA" dirty="0" smtClean="0"/>
              <a:t>قوانين </a:t>
            </a:r>
            <a:r>
              <a:rPr lang="ar-SA" dirty="0"/>
              <a:t>العاب لزوي الاحتياجات الخاصة  </a:t>
            </a:r>
            <a:r>
              <a:rPr lang="en-US" dirty="0"/>
              <a:t>(PARA)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2428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0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D4C2E714-C556-4F24-B365-8C7CD47FD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4294967295"/>
          </p:nvPr>
        </p:nvSpPr>
        <p:spPr>
          <a:xfrm>
            <a:off x="12526" y="2204864"/>
            <a:ext cx="9144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b="1" dirty="0" smtClean="0"/>
              <a:t>نظـــام التـصنيف </a:t>
            </a:r>
            <a:r>
              <a:rPr lang="ar-SA" b="1" dirty="0"/>
              <a:t>المعتمد على </a:t>
            </a:r>
            <a:r>
              <a:rPr lang="ar-SA" b="1" dirty="0" smtClean="0"/>
              <a:t>المواصـفات الرياضـية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698608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0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8568952" cy="360040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عملية تصنيف الرياضيين 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باركانوي</a:t>
            </a:r>
            <a:endParaRPr lang="en-US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اولمبي  لبرنامج بارا اون لاين انشؤرياضية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مفتوح لأي شخص يريد معرفة المزيد في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D4C2E714-C556-4F24-B365-8C7CD47FD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</p:spTree>
    <p:extLst>
      <p:ext uri="{BB962C8B-B14F-4D97-AF65-F5344CB8AC3E}">
        <p14:creationId xmlns:p14="http://schemas.microsoft.com/office/powerpoint/2010/main" xmlns="" val="53797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0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ar-SA" b="1" u="sng" dirty="0"/>
              <a:t>- العيوب المؤهلة العشر في التصنيف الدولي للبراءات الانشطة الرياضية </a:t>
            </a:r>
            <a:r>
              <a:rPr lang="pt-BR" sz="6000" dirty="0">
                <a:solidFill>
                  <a:schemeClr val="bg1"/>
                </a:solidFill>
              </a:rPr>
              <a:t/>
            </a:r>
            <a:br>
              <a:rPr lang="pt-BR" sz="6000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41376" y="1628800"/>
            <a:ext cx="7016824" cy="5092675"/>
          </a:xfrm>
        </p:spPr>
        <p:txBody>
          <a:bodyPr>
            <a:normAutofit fontScale="92500" lnSpcReduction="20000"/>
          </a:bodyPr>
          <a:lstStyle/>
          <a:p>
            <a:r>
              <a:rPr lang="ar-SA" b="1" dirty="0">
                <a:solidFill>
                  <a:schemeClr val="tx1"/>
                </a:solidFill>
              </a:rPr>
              <a:t>ضعف قوة </a:t>
            </a:r>
            <a:r>
              <a:rPr lang="ar-SA" b="1" dirty="0">
                <a:solidFill>
                  <a:schemeClr val="tx1"/>
                </a:solidFill>
              </a:rPr>
              <a:t>العضلات  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ar-SA" b="1" dirty="0">
                <a:solidFill>
                  <a:schemeClr val="tx1"/>
                </a:solidFill>
              </a:rPr>
              <a:t>ضعف نطاق الحركة السلبي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ar-SA" b="1" dirty="0">
                <a:solidFill>
                  <a:schemeClr val="tx1"/>
                </a:solidFill>
              </a:rPr>
              <a:t>نقص الأطراف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ar-SA" b="1" dirty="0" smtClean="0">
                <a:solidFill>
                  <a:schemeClr val="tx1"/>
                </a:solidFill>
              </a:rPr>
              <a:t>باراكانو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ar-SA" b="1" dirty="0" smtClean="0">
                <a:solidFill>
                  <a:schemeClr val="tx1"/>
                </a:solidFill>
              </a:rPr>
              <a:t> و (الأطراف </a:t>
            </a:r>
            <a:r>
              <a:rPr lang="ar-SA" b="1" dirty="0">
                <a:solidFill>
                  <a:schemeClr val="tx1"/>
                </a:solidFill>
              </a:rPr>
              <a:t>فقط)</a:t>
            </a:r>
            <a:r>
              <a:rPr lang="ar-SA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  <a:r>
              <a:rPr lang="ar-SA" b="1" dirty="0" smtClean="0">
                <a:solidFill>
                  <a:schemeClr val="tx1"/>
                </a:solidFill>
              </a:rPr>
              <a:t>ضعف (الجذع والسفلي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ar-SA" b="1" dirty="0">
                <a:solidFill>
                  <a:schemeClr val="tx1"/>
                </a:solidFill>
              </a:rPr>
              <a:t> فرق طول </a:t>
            </a:r>
            <a:r>
              <a:rPr lang="ar-SA" b="1" dirty="0" smtClean="0">
                <a:solidFill>
                  <a:schemeClr val="tx1"/>
                </a:solidFill>
              </a:rPr>
              <a:t>الساق</a:t>
            </a:r>
          </a:p>
          <a:p>
            <a:r>
              <a:rPr lang="ar-SA" b="1" dirty="0" smtClean="0">
                <a:solidFill>
                  <a:schemeClr val="tx1"/>
                </a:solidFill>
              </a:rPr>
              <a:t> قصر القامة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ar-SA" b="1" dirty="0" smtClean="0">
                <a:solidFill>
                  <a:schemeClr val="tx1"/>
                </a:solidFill>
              </a:rPr>
              <a:t>فرط </a:t>
            </a:r>
            <a:r>
              <a:rPr lang="ar-SA" b="1" dirty="0">
                <a:solidFill>
                  <a:schemeClr val="tx1"/>
                </a:solidFill>
              </a:rPr>
              <a:t>التوتر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ar-SA" b="1" dirty="0">
                <a:solidFill>
                  <a:schemeClr val="tx1"/>
                </a:solidFill>
              </a:rPr>
              <a:t>اختلاج الحركة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ar-SA" b="1" dirty="0">
                <a:solidFill>
                  <a:schemeClr val="tx1"/>
                </a:solidFill>
              </a:rPr>
              <a:t>ضعف الرؤية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ar-SA" b="1" dirty="0">
                <a:solidFill>
                  <a:schemeClr val="tx1"/>
                </a:solidFill>
              </a:rPr>
              <a:t>القصور الفكري</a:t>
            </a:r>
            <a:endParaRPr lang="en-US" b="1" dirty="0">
              <a:solidFill>
                <a:schemeClr val="tx1"/>
              </a:solidFill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D4C2E714-C556-4F24-B365-8C7CD47FD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International Canoe Federation - PARACANOE</a:t>
            </a:r>
          </a:p>
        </p:txBody>
      </p:sp>
    </p:spTree>
    <p:extLst>
      <p:ext uri="{BB962C8B-B14F-4D97-AF65-F5344CB8AC3E}">
        <p14:creationId xmlns:p14="http://schemas.microsoft.com/office/powerpoint/2010/main" xmlns="" val="1091386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0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pt-BR" sz="6000" dirty="0">
                <a:solidFill>
                  <a:schemeClr val="bg1"/>
                </a:solidFill>
              </a:rPr>
              <a:t/>
            </a:r>
            <a:br>
              <a:rPr lang="pt-BR" sz="6000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9036496" cy="6532835"/>
          </a:xfrm>
        </p:spPr>
        <p:txBody>
          <a:bodyPr>
            <a:normAutofit/>
          </a:bodyPr>
          <a:lstStyle/>
          <a:p>
            <a:pPr algn="r"/>
            <a:r>
              <a:rPr lang="ar-SA" b="1" dirty="0"/>
              <a:t>تحليل الفحص و الادلة في بعض أو أكثر من الحالات الضعف المؤهلة الثلاثة أدناه هي أن الإعاقة المؤهلة دائمة ، وهناك حالة صحية أساسية</a:t>
            </a:r>
            <a:endParaRPr lang="en-US" b="1" dirty="0"/>
          </a:p>
          <a:p>
            <a:pPr algn="r"/>
            <a:r>
              <a:rPr lang="ar-SA" b="1" dirty="0"/>
              <a:t>ضعف قوة العضلات</a:t>
            </a:r>
            <a:endParaRPr lang="en-US" b="1" dirty="0"/>
          </a:p>
          <a:p>
            <a:pPr algn="r"/>
            <a:r>
              <a:rPr lang="ar-SA" b="1" dirty="0"/>
              <a:t>مجموعة السلبي ضعف الحركة و</a:t>
            </a:r>
            <a:endParaRPr lang="en-US" b="1" dirty="0"/>
          </a:p>
          <a:p>
            <a:pPr algn="r"/>
            <a:r>
              <a:rPr lang="ar-SA" b="1" dirty="0"/>
              <a:t>نقص الأطراف</a:t>
            </a:r>
            <a:endParaRPr lang="en-US" b="1" dirty="0"/>
          </a:p>
          <a:p>
            <a:pPr algn="r"/>
            <a:r>
              <a:rPr lang="ar-SA" b="1" dirty="0"/>
              <a:t>التقييم لتأكيد الحد الأدنى من معايير الأهلية</a:t>
            </a:r>
            <a:endParaRPr lang="en-US" b="1" dirty="0"/>
          </a:p>
          <a:p>
            <a:pPr algn="r"/>
            <a:r>
              <a:rPr lang="en-US" b="1" dirty="0"/>
              <a:t>3 </a:t>
            </a:r>
            <a:r>
              <a:rPr lang="ar-SA" b="1" dirty="0"/>
              <a:t>اختبارات بطارية لكل قارب كما هو مفصل أدناه</a:t>
            </a:r>
            <a:endParaRPr lang="en-US" b="1" dirty="0"/>
          </a:p>
          <a:p>
            <a:pPr algn="r"/>
            <a:r>
              <a:rPr lang="ar-SA" b="1" dirty="0"/>
              <a:t>وفقا للنتيجة ، سيتم تخصيص الرياضيين في فئة واحدة</a:t>
            </a:r>
            <a:endParaRPr lang="en-US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D4C2E714-C556-4F24-B365-8C7CD47FD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International Canoe Federation - PARACANOE</a:t>
            </a:r>
          </a:p>
        </p:txBody>
      </p:sp>
    </p:spTree>
    <p:extLst>
      <p:ext uri="{BB962C8B-B14F-4D97-AF65-F5344CB8AC3E}">
        <p14:creationId xmlns:p14="http://schemas.microsoft.com/office/powerpoint/2010/main" xmlns="" val="473090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0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pt-BR" sz="6000" dirty="0">
                <a:solidFill>
                  <a:schemeClr val="bg1"/>
                </a:solidFill>
              </a:rPr>
              <a:t/>
            </a:r>
            <a:br>
              <a:rPr lang="pt-BR" sz="6000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07504" y="0"/>
            <a:ext cx="9036496" cy="6858000"/>
          </a:xfrm>
        </p:spPr>
        <p:txBody>
          <a:bodyPr>
            <a:normAutofit fontScale="85000" lnSpcReduction="20000"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ar-SA" b="1" u="sng" dirty="0">
                <a:solidFill>
                  <a:srgbClr val="FF0000"/>
                </a:solidFill>
              </a:rPr>
              <a:t>مقدمة في التدريب على نظام التصنيف الدولي</a:t>
            </a:r>
            <a:r>
              <a:rPr lang="en-US" b="1" u="sng" dirty="0">
                <a:solidFill>
                  <a:srgbClr val="FF0000"/>
                </a:solidFill>
              </a:rPr>
              <a:t> ICF </a:t>
            </a:r>
            <a:r>
              <a:rPr lang="ar-SA" b="1" u="sng" dirty="0">
                <a:solidFill>
                  <a:srgbClr val="FF0000"/>
                </a:solidFill>
              </a:rPr>
              <a:t>المستوى الأول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ar-SA" b="1" u="sng" dirty="0">
                <a:solidFill>
                  <a:srgbClr val="FF0000"/>
                </a:solidFill>
              </a:rPr>
              <a:t>كاياك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ar-SA" dirty="0" smtClean="0"/>
              <a:t>إذا كانت الإجابة بنعم ، فسيؤدي الرياضيون اختبارات محددة</a:t>
            </a:r>
            <a:endParaRPr lang="en-US" dirty="0" smtClean="0"/>
          </a:p>
          <a:p>
            <a:r>
              <a:rPr lang="en-US" dirty="0" smtClean="0"/>
              <a:t> Mic</a:t>
            </a:r>
          </a:p>
          <a:p>
            <a:r>
              <a:rPr lang="en-US" dirty="0" smtClean="0"/>
              <a:t> </a:t>
            </a:r>
            <a:r>
              <a:rPr lang="ar-SA" dirty="0"/>
              <a:t>(معايير الحد الأدنى من الضعف) يجب أن يكون لدى الرياضيين خسارة لا تقل عن 4 نقاط في طرف سفلي واحد</a:t>
            </a:r>
            <a:endParaRPr lang="en-US" dirty="0"/>
          </a:p>
          <a:p>
            <a:r>
              <a:rPr lang="ar-SA" dirty="0"/>
              <a:t>إذا لم يكن الرياضيون غير مؤهلين وينتهي التصنيف</a:t>
            </a:r>
            <a:endParaRPr lang="en-US" dirty="0"/>
          </a:p>
          <a:p>
            <a:r>
              <a:rPr lang="ar-SA" dirty="0"/>
              <a:t>لكل بطارية ستكون هناك درجة تشير إلى كتلة</a:t>
            </a:r>
            <a:endParaRPr lang="en-US" dirty="0"/>
          </a:p>
          <a:p>
            <a:r>
              <a:rPr lang="ar-SA" dirty="0"/>
              <a:t>الأطراف السفلية	</a:t>
            </a:r>
            <a:endParaRPr lang="en-US" dirty="0"/>
          </a:p>
          <a:p>
            <a:r>
              <a:rPr lang="ar-SA" dirty="0"/>
              <a:t>النتيجة ما بين 0 إلى 28</a:t>
            </a:r>
            <a:endParaRPr lang="en-US" dirty="0"/>
          </a:p>
          <a:p>
            <a:r>
              <a:rPr lang="ar-SA" dirty="0"/>
              <a:t>المجموعة 1 (0-2 نقطة</a:t>
            </a:r>
            <a:r>
              <a:rPr lang="en-US" dirty="0"/>
              <a:t>)</a:t>
            </a:r>
          </a:p>
          <a:p>
            <a:r>
              <a:rPr lang="ar-SA" dirty="0"/>
              <a:t>المجموعة 2 (3-17 نقطة</a:t>
            </a:r>
            <a:r>
              <a:rPr lang="en-US" dirty="0"/>
              <a:t>)</a:t>
            </a:r>
          </a:p>
          <a:p>
            <a:r>
              <a:rPr lang="ar-SA" dirty="0"/>
              <a:t>المجموعة 3 (18-24 نقطة</a:t>
            </a:r>
            <a:r>
              <a:rPr lang="en-US" dirty="0"/>
              <a:t>)</a:t>
            </a:r>
          </a:p>
          <a:p>
            <a:r>
              <a:rPr lang="ar-SA" dirty="0"/>
              <a:t>إذا كان لدى الرياضي أكثر من 24 نقطة في تقييم الساق ، فسيكون غير مؤهل </a:t>
            </a:r>
            <a:r>
              <a:rPr lang="ar-SA" dirty="0" smtClean="0"/>
              <a:t>للباراكانو</a:t>
            </a:r>
            <a:endParaRPr lang="en-US" dirty="0"/>
          </a:p>
          <a:p>
            <a:r>
              <a:rPr lang="en-US" dirty="0"/>
              <a:t>Kl 1 kl2 kl3</a:t>
            </a:r>
          </a:p>
          <a:p>
            <a:r>
              <a:rPr lang="en-US" dirty="0"/>
              <a:t>3 </a:t>
            </a:r>
            <a:r>
              <a:rPr lang="ar-SA" dirty="0"/>
              <a:t>نقاط 4 إلى 7 نقاط 8-9 نقاط</a:t>
            </a:r>
            <a:endParaRPr lang="en-US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D4C2E714-C556-4F24-B365-8C7CD47FD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International Canoe Federation - PARACANOE</a:t>
            </a:r>
          </a:p>
        </p:txBody>
      </p:sp>
    </p:spTree>
    <p:extLst>
      <p:ext uri="{BB962C8B-B14F-4D97-AF65-F5344CB8AC3E}">
        <p14:creationId xmlns:p14="http://schemas.microsoft.com/office/powerpoint/2010/main" xmlns="" val="3305658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0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pt-BR" sz="6000" dirty="0">
                <a:solidFill>
                  <a:schemeClr val="bg1"/>
                </a:solidFill>
              </a:rPr>
              <a:t/>
            </a:r>
            <a:br>
              <a:rPr lang="pt-BR" sz="6000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07504" y="0"/>
            <a:ext cx="9036496" cy="6858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Vaa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معايير ضعف الحد الأدنى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  <a:tabLst>
                <a:tab pos="130302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درجة الساق هي 4 نقاط أو أقل خسارة 10 نقاط في ساق واحدة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درجة الساق هي خسارة 17 أو أقل 11 نقطة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</a:rPr>
              <a:t>[ في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ساقين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درجة الجذع (اطراف ) المتحولة هي 105 أو أقل و 2 الساقين يسجلان خسارة 20 أو أقل من 75 نقطة أو أكثر في اختبار الجذع الديناميكي و 8 نقاط أو أكثر على الساقين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إذا كانت الإجابة بنعم ، يرجى الإشارة إلى أحد الخيارات أدناه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بعد تأكيد النتيجة من 3 اختبارات للبطارية ، تحسب أرجل الجذع ومراقبة المياه كما هو موضح أدناه لتخصيص الرياضيين في فئة واحدة</a:t>
            </a:r>
            <a:endParaRPr lang="en-US" dirty="0"/>
          </a:p>
          <a:p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endParaRPr lang="en-US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D4C2E714-C556-4F24-B365-8C7CD47FD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International Canoe Federation - PARACANOE</a:t>
            </a:r>
          </a:p>
        </p:txBody>
      </p:sp>
    </p:spTree>
    <p:extLst>
      <p:ext uri="{BB962C8B-B14F-4D97-AF65-F5344CB8AC3E}">
        <p14:creationId xmlns:p14="http://schemas.microsoft.com/office/powerpoint/2010/main" xmlns="" val="2903606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0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99592" y="22048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sz="6000" dirty="0">
                <a:solidFill>
                  <a:schemeClr val="bg1"/>
                </a:solidFill>
              </a:rPr>
              <a:t/>
            </a:r>
            <a:br>
              <a:rPr lang="pt-BR" sz="6000" dirty="0">
                <a:solidFill>
                  <a:schemeClr val="bg1"/>
                </a:solidFill>
              </a:rPr>
            </a:br>
            <a:r>
              <a:rPr lang="ar-SA" sz="6000" dirty="0" smtClean="0">
                <a:solidFill>
                  <a:schemeClr val="bg1"/>
                </a:solidFill>
              </a:rPr>
              <a:t>ا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1052736"/>
            <a:ext cx="6400800" cy="458606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100" b="1" u="sng" dirty="0" smtClean="0">
                <a:solidFill>
                  <a:srgbClr val="FF0000"/>
                </a:solidFill>
              </a:rPr>
              <a:t> </a:t>
            </a:r>
            <a:r>
              <a:rPr lang="en-US" sz="41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Vaaa</a:t>
            </a:r>
            <a:endParaRPr lang="en-US" sz="4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sz="4100" b="1" dirty="0">
                <a:latin typeface="Calibri" panose="020F0502020204030204" pitchFamily="34" charset="0"/>
                <a:ea typeface="Calibri" panose="020F0502020204030204" pitchFamily="34" charset="0"/>
              </a:rPr>
              <a:t>ملخص التصنيف</a:t>
            </a:r>
            <a:endParaRPr lang="en-US" sz="4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الجذع الطول (0 إلى 135 نقطة) الجذع 15 إلى 18 نقطة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الجذع + الأرجل + على الماء = المجموع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الأرجل (نقاط 18) على الماء (نقاط 18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نقطة 1-27 نقطة 28 نقطة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VL 1 VL2 VL3</a:t>
            </a:r>
          </a:p>
          <a:p>
            <a:endParaRPr lang="en-US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D4C2E714-C556-4F24-B365-8C7CD47FD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International Canoe Federation - PARACANOE</a:t>
            </a:r>
          </a:p>
        </p:txBody>
      </p:sp>
    </p:spTree>
    <p:extLst>
      <p:ext uri="{BB962C8B-B14F-4D97-AF65-F5344CB8AC3E}">
        <p14:creationId xmlns:p14="http://schemas.microsoft.com/office/powerpoint/2010/main" xmlns="" val="34485877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4262</TotalTime>
  <Words>372</Words>
  <Application>Microsoft Office PowerPoint</Application>
  <PresentationFormat>On-screen Show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Tema do Office</vt:lpstr>
      <vt:lpstr> عملية تصنيف اللاعبين الرياضين باركانوي  </vt:lpstr>
      <vt:lpstr>تاريخ بداية النشاط </vt:lpstr>
      <vt:lpstr>Slide 3</vt:lpstr>
      <vt:lpstr>Slide 4</vt:lpstr>
      <vt:lpstr>- العيوب المؤهلة العشر في التصنيف الدولي للبراءات الانشطة الرياضية  </vt:lpstr>
      <vt:lpstr> </vt:lpstr>
      <vt:lpstr> </vt:lpstr>
      <vt:lpstr> </vt:lpstr>
      <vt:lpstr> ا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Zak</cp:lastModifiedBy>
  <cp:revision>57</cp:revision>
  <dcterms:created xsi:type="dcterms:W3CDTF">2017-10-13T14:42:12Z</dcterms:created>
  <dcterms:modified xsi:type="dcterms:W3CDTF">2020-06-22T12:49:28Z</dcterms:modified>
</cp:coreProperties>
</file>